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68" r:id="rId4"/>
    <p:sldId id="264" r:id="rId5"/>
    <p:sldId id="259" r:id="rId6"/>
    <p:sldId id="274" r:id="rId7"/>
    <p:sldId id="260" r:id="rId8"/>
    <p:sldId id="273" r:id="rId9"/>
    <p:sldId id="261" r:id="rId10"/>
    <p:sldId id="272" r:id="rId11"/>
    <p:sldId id="263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AC2C1F-7B46-4C45-9260-8696CA6A9B86}" type="datetimeFigureOut">
              <a:rPr lang="en-ID" smtClean="0"/>
              <a:t>13/03/2025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3941B-D2C2-4861-BBF0-2583DE0D984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9282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66A2F-5602-3BB0-8359-C8B799D173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B3300E-21CD-847E-3BD4-D73D3E332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31806-5687-8FB5-F944-F4D2ECB2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77492-2509-4299-81FD-D450BC167A9A}" type="datetimeFigureOut">
              <a:rPr lang="en-ID" smtClean="0"/>
              <a:t>13/03/2025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C85A4-EAD5-7516-4155-12A783CA5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50EC2-48B0-D7C3-9362-4F8F0D288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C8952-9A66-4781-8863-CDC6E780A4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1126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BDAE3-BEEE-3714-C722-7F401F493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6E6F05-4184-F065-DD34-49C0DA249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E09DA-B478-D0C1-89B2-7173A22DC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77492-2509-4299-81FD-D450BC167A9A}" type="datetimeFigureOut">
              <a:rPr lang="en-ID" smtClean="0"/>
              <a:t>13/03/2025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B8C82-C98D-CEA6-EDB9-5529FE407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4E488-270A-7FD5-E75A-A2C615258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C8952-9A66-4781-8863-CDC6E780A4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7798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15E225-1450-FC48-D6E4-FAC6EA976B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98C065-B3D3-F15E-34B7-3CCAF310D4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445CB-67B5-3A31-B174-0507D373F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77492-2509-4299-81FD-D450BC167A9A}" type="datetimeFigureOut">
              <a:rPr lang="en-ID" smtClean="0"/>
              <a:t>13/03/2025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84216-9E94-E369-405F-43B9AC361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56D27-ED4F-37DC-0B99-1EE4CADDD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C8952-9A66-4781-8863-CDC6E780A4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59578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2A4D7-68D8-3B9F-6D49-B2720F6F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780C3-D4B3-4598-9476-0CCDE6471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1B23E-AAB6-520C-2ACC-616DD1111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77492-2509-4299-81FD-D450BC167A9A}" type="datetimeFigureOut">
              <a:rPr lang="en-ID" smtClean="0"/>
              <a:t>13/03/2025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661C8-79C5-2697-BEDD-A33614A15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35F6B-5FB3-5115-155D-E374FBD4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C8952-9A66-4781-8863-CDC6E780A4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1069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3131-A6B9-AE3A-B9C2-C61448088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36FD8-D3F8-DCF8-C25A-133109C5F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9BAE2-768C-B7FE-3C25-0870986AC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77492-2509-4299-81FD-D450BC167A9A}" type="datetimeFigureOut">
              <a:rPr lang="en-ID" smtClean="0"/>
              <a:t>13/03/2025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9BC05-9FF0-1A75-4F32-60121B25B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DAA1B-E690-F5D6-55B3-5D5ABB979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C8952-9A66-4781-8863-CDC6E780A4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96833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FFFD3-1C66-7FB5-9C38-D6EB1072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BA1BF-BA8E-948F-13B3-4931584FC2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9BA1C-33A1-35D7-5A72-7A5959A53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BCD9-8339-992F-A4B9-D0A642368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77492-2509-4299-81FD-D450BC167A9A}" type="datetimeFigureOut">
              <a:rPr lang="en-ID" smtClean="0"/>
              <a:t>13/03/2025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2032B-E26A-558E-6FC0-D9241E11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5F87A-A224-FF4E-1A7F-C8E5AD93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C8952-9A66-4781-8863-CDC6E780A4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4692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CA5D-CAE0-18D3-FF94-3618D6931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E1AEB-489D-62A6-A311-7CC009A7E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010E0-8480-6B72-80A0-E3D64CA41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5E6D6D-1A74-9EF3-5892-AC2CC80C25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633CAD-62F9-3523-4484-5F1AAFBF0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260C5A-4E6B-9389-8676-DC70AF838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77492-2509-4299-81FD-D450BC167A9A}" type="datetimeFigureOut">
              <a:rPr lang="en-ID" smtClean="0"/>
              <a:t>13/03/2025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23672B-D7FD-8619-A35C-F4D85C76E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1A3700-6529-A7EB-CC01-F9371CAC8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C8952-9A66-4781-8863-CDC6E780A4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5718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27BA5-2539-E4E2-FA3D-E1842988B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8E5195-5AB8-8B54-9CAD-F534935C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77492-2509-4299-81FD-D450BC167A9A}" type="datetimeFigureOut">
              <a:rPr lang="en-ID" smtClean="0"/>
              <a:t>13/03/2025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10854-B951-6FDA-E59F-EEB605717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F097DA-925B-077E-A6ED-A7E2C945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C8952-9A66-4781-8863-CDC6E780A4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863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5115FD-01EE-1369-AE62-138F984D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77492-2509-4299-81FD-D450BC167A9A}" type="datetimeFigureOut">
              <a:rPr lang="en-ID" smtClean="0"/>
              <a:t>13/03/2025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77C04F-B75C-816D-DFA4-2F6C2B5C4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1344C-2BD9-B88A-28E6-A01E9BB45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C8952-9A66-4781-8863-CDC6E780A4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94622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FF778-F08A-4E2E-F2B9-49CCA97C7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23D85-8EFF-69B1-5D95-CC74E9176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322A0-B5F4-4088-DE39-7879F5AB0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D37C0-9557-9CB3-4A9F-BEF4AF825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77492-2509-4299-81FD-D450BC167A9A}" type="datetimeFigureOut">
              <a:rPr lang="en-ID" smtClean="0"/>
              <a:t>13/03/2025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4E7366-0EFE-82CA-B0FF-A442854C4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F2240-177E-9E14-CDE7-2E8E5F73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C8952-9A66-4781-8863-CDC6E780A4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3696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BE3FE-3240-E3C8-8293-90CF361AB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B7AA3E-AFA8-EE61-6E97-32F26DD32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E0DAE-037F-C8EE-58C6-618399868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646AF8-23F3-76C7-F5FC-015E60AF8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77492-2509-4299-81FD-D450BC167A9A}" type="datetimeFigureOut">
              <a:rPr lang="en-ID" smtClean="0"/>
              <a:t>13/03/2025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AF4C40-6122-5AA4-D01F-809CCE31B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CA659-A94C-DA6D-13BB-D5BF545B8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C8952-9A66-4781-8863-CDC6E780A4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3218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2C95AC-E896-91EC-E79C-02004359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104D3-B631-782A-9EA1-40295F5A1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0FFFD-B17B-5A07-D1B5-D1B01E7C17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477492-2509-4299-81FD-D450BC167A9A}" type="datetimeFigureOut">
              <a:rPr lang="en-ID" smtClean="0"/>
              <a:t>13/03/2025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53ABC-F3B9-0AFB-8E26-C08480AFFD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45572-82E9-CEF5-1457-B1D3DD357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5C8952-9A66-4781-8863-CDC6E780A4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18457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5A1D6D-DADE-5A4F-BCA5-2B8BAFD6C9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45" t="13481" r="11334" b="12889"/>
          <a:stretch/>
        </p:blipFill>
        <p:spPr>
          <a:xfrm>
            <a:off x="6583680" y="143104"/>
            <a:ext cx="5608319" cy="49064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295" endPos="92000" dist="1016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B57816-A431-C3C2-3087-96A4A8C0442A}"/>
              </a:ext>
            </a:extLst>
          </p:cNvPr>
          <p:cNvSpPr txBox="1"/>
          <p:nvPr/>
        </p:nvSpPr>
        <p:spPr>
          <a:xfrm>
            <a:off x="-416560" y="2367171"/>
            <a:ext cx="998728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Hands-on Workshop: Building &amp; Simulating Neural Networks with </a:t>
            </a:r>
            <a:r>
              <a:rPr lang="en-US" sz="4400" b="1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NetPyNE</a:t>
            </a:r>
            <a:endParaRPr lang="en-ID" sz="4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logo with a head and a person's head&#10;&#10;Description automatically generated">
            <a:extLst>
              <a:ext uri="{FF2B5EF4-FFF2-40B4-BE49-F238E27FC236}">
                <a16:creationId xmlns:a16="http://schemas.microsoft.com/office/drawing/2014/main" id="{7A55129B-65BD-131F-C56F-B1D9E123A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55" y="0"/>
            <a:ext cx="3944645" cy="665825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3D1A2212-8949-C5F0-0E11-47A1405A5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7" t="12296" r="12370" b="12445"/>
          <a:stretch/>
        </p:blipFill>
        <p:spPr bwMode="auto">
          <a:xfrm>
            <a:off x="1" y="0"/>
            <a:ext cx="2753359" cy="2111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90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59228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B5A369E-2C16-3F1E-14A0-3E10CB71E157}"/>
              </a:ext>
            </a:extLst>
          </p:cNvPr>
          <p:cNvSpPr txBox="1"/>
          <p:nvPr/>
        </p:nvSpPr>
        <p:spPr>
          <a:xfrm>
            <a:off x="327656" y="735961"/>
            <a:ext cx="10657840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D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inhibition: Change 'e': -80 in the inhibitory synapse → Stronger GABAergic effect.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D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excitation: Change 'e': 10 in the excitatory synapse → More depolarization.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C1052-EF9C-695F-497F-B3385A55E7F9}"/>
              </a:ext>
            </a:extLst>
          </p:cNvPr>
          <p:cNvSpPr txBox="1"/>
          <p:nvPr/>
        </p:nvSpPr>
        <p:spPr>
          <a:xfrm>
            <a:off x="327656" y="103275"/>
            <a:ext cx="309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Hands-on Exercise 3 !!!</a:t>
            </a:r>
            <a:r>
              <a:rPr lang="en-US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</a:t>
            </a:r>
            <a:endParaRPr lang="en-US" b="1" i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logo with a head and a person's head&#10;&#10;Description automatically generated">
            <a:extLst>
              <a:ext uri="{FF2B5EF4-FFF2-40B4-BE49-F238E27FC236}">
                <a16:creationId xmlns:a16="http://schemas.microsoft.com/office/drawing/2014/main" id="{07E9F7D4-C5C4-6FE2-9999-96F108026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55" y="0"/>
            <a:ext cx="3944645" cy="665825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FD06E1FE-507F-8476-1DAA-E1EC24FAA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085778"/>
              </p:ext>
            </p:extLst>
          </p:nvPr>
        </p:nvGraphicFramePr>
        <p:xfrm>
          <a:off x="6172200" y="5060710"/>
          <a:ext cx="6019800" cy="176784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2891085780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1695150812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3373891756"/>
                    </a:ext>
                  </a:extLst>
                </a:gridCol>
              </a:tblGrid>
              <a:tr h="293503">
                <a:tc>
                  <a:txBody>
                    <a:bodyPr/>
                    <a:lstStyle/>
                    <a:p>
                      <a:r>
                        <a:rPr lang="en-ID" sz="1400" b="1" dirty="0"/>
                        <a:t>Parameter Change</a:t>
                      </a:r>
                      <a:endParaRPr lang="en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400" b="1" dirty="0"/>
                        <a:t>Effect on Firing</a:t>
                      </a:r>
                      <a:endParaRPr lang="en-ID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400" b="1"/>
                        <a:t>Why?</a:t>
                      </a:r>
                      <a:endParaRPr lang="en-ID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6291892"/>
                  </a:ext>
                </a:extLst>
              </a:tr>
              <a:tr h="704407">
                <a:tc>
                  <a:txBody>
                    <a:bodyPr/>
                    <a:lstStyle/>
                    <a:p>
                      <a:r>
                        <a:rPr lang="en-US" sz="1400" b="1" dirty="0"/>
                        <a:t>Increase Inhibition (e = -70 → -80 mV)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400" b="1"/>
                        <a:t>Less firing, more suppression</a:t>
                      </a:r>
                      <a:endParaRPr lang="en-ID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400"/>
                        <a:t>Stronger hyperpolarization (GABAergic effect)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138998"/>
                  </a:ext>
                </a:extLst>
              </a:tr>
              <a:tr h="704407">
                <a:tc>
                  <a:txBody>
                    <a:bodyPr/>
                    <a:lstStyle/>
                    <a:p>
                      <a:r>
                        <a:rPr lang="en-ID" sz="1400" b="1"/>
                        <a:t>Increase Excitation (e = 0 → 10 mV)</a:t>
                      </a:r>
                      <a:endParaRPr lang="en-ID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400" b="1"/>
                        <a:t>More frequent spiking</a:t>
                      </a:r>
                      <a:endParaRPr lang="en-ID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Stronger depolarization drives neuron towards threshold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952327"/>
                  </a:ext>
                </a:extLst>
              </a:tr>
            </a:tbl>
          </a:graphicData>
        </a:graphic>
      </p:graphicFrame>
      <p:sp>
        <p:nvSpPr>
          <p:cNvPr id="25" name="Rectangle 1">
            <a:extLst>
              <a:ext uri="{FF2B5EF4-FFF2-40B4-BE49-F238E27FC236}">
                <a16:creationId xmlns:a16="http://schemas.microsoft.com/office/drawing/2014/main" id="{49AAFCCA-DA43-487E-580B-6C9A3D69E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846920"/>
            <a:ext cx="12170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Expected Changes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EE039EB-2AD6-54A6-EE24-B0FB97B8AEC7}"/>
              </a:ext>
            </a:extLst>
          </p:cNvPr>
          <p:cNvSpPr/>
          <p:nvPr/>
        </p:nvSpPr>
        <p:spPr>
          <a:xfrm>
            <a:off x="5806745" y="2222134"/>
            <a:ext cx="5851855" cy="238251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26629A-FC51-869D-9C70-34F1F0E69C92}"/>
              </a:ext>
            </a:extLst>
          </p:cNvPr>
          <p:cNvSpPr/>
          <p:nvPr/>
        </p:nvSpPr>
        <p:spPr>
          <a:xfrm>
            <a:off x="327656" y="2246206"/>
            <a:ext cx="5110620" cy="2358439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DBEC7F-27AA-7387-458A-8ADC35382FEB}"/>
              </a:ext>
            </a:extLst>
          </p:cNvPr>
          <p:cNvSpPr txBox="1"/>
          <p:nvPr/>
        </p:nvSpPr>
        <p:spPr>
          <a:xfrm>
            <a:off x="1264920" y="1767578"/>
            <a:ext cx="58518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i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Raster Plot Analysis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32046E-B45F-11DD-D0CB-50A921A63774}"/>
              </a:ext>
            </a:extLst>
          </p:cNvPr>
          <p:cNvSpPr txBox="1"/>
          <p:nvPr/>
        </p:nvSpPr>
        <p:spPr>
          <a:xfrm>
            <a:off x="492760" y="2113861"/>
            <a:ext cx="504234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Each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spike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 neuron.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X-axis = Time (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Y-axis = Neuron ID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Excitatory neurons (blue) vs Inhibitory neurons (yellow).Reduced synchrony due to inhibition.</a:t>
            </a:r>
          </a:p>
          <a:p>
            <a:pPr>
              <a:buFont typeface="Arial" panose="020B0604020202020204" pitchFamily="34" charset="0"/>
              <a:buChar char="•"/>
            </a:pPr>
            <a:endParaRPr lang="en-ID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71B35B-EBE9-F7E4-E246-17F47ABD5C0B}"/>
              </a:ext>
            </a:extLst>
          </p:cNvPr>
          <p:cNvSpPr txBox="1"/>
          <p:nvPr/>
        </p:nvSpPr>
        <p:spPr>
          <a:xfrm>
            <a:off x="5898185" y="1766276"/>
            <a:ext cx="585185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i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Voltage Traces</a:t>
            </a:r>
          </a:p>
          <a:p>
            <a:endParaRPr lang="en-ID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1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Interpret?</a:t>
            </a:r>
          </a:p>
          <a:p>
            <a:endParaRPr lang="en-ID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Neurons spike based on excitatory &amp; inhibitory input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 for bursts, suppression, and adaptation.</a:t>
            </a:r>
          </a:p>
          <a:p>
            <a:endParaRPr lang="en-ID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AC61FF-94A0-474B-C942-D26D935D09D7}"/>
              </a:ext>
            </a:extLst>
          </p:cNvPr>
          <p:cNvSpPr txBox="1"/>
          <p:nvPr/>
        </p:nvSpPr>
        <p:spPr>
          <a:xfrm>
            <a:off x="655625" y="3386417"/>
            <a:ext cx="585185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 from Our Model: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Excitatory neurons fire at ~29.8 Hz.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Inhibitory neurons fire at ~36.8 Hz.</a:t>
            </a:r>
            <a:endParaRPr lang="en-ID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3EFDCD-C97C-127D-F281-2AF6B5D5EC0D}"/>
              </a:ext>
            </a:extLst>
          </p:cNvPr>
          <p:cNvSpPr txBox="1"/>
          <p:nvPr/>
        </p:nvSpPr>
        <p:spPr>
          <a:xfrm>
            <a:off x="5863078" y="3036439"/>
            <a:ext cx="58518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ID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 from Our Model: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 causes fluctuations in firing patterns.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Spikes are irregular due to external Poisson input (</a:t>
            </a:r>
            <a:r>
              <a:rPr lang="en-ID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NetStim</a:t>
            </a:r>
            <a:r>
              <a:rPr lang="en-ID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83276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5E5215-7416-AD63-6599-657F58456644}"/>
              </a:ext>
            </a:extLst>
          </p:cNvPr>
          <p:cNvSpPr txBox="1"/>
          <p:nvPr/>
        </p:nvSpPr>
        <p:spPr>
          <a:xfrm>
            <a:off x="558800" y="421256"/>
            <a:ext cx="839216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Summarize: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built a network of Izhikevich neurons using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NetPyNE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simulated both excitatory and inhibitory activity.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analyzed network dynamics using raster plots &amp; voltage traces.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C4F11-E578-8E58-4625-6C89C5DFBD23}"/>
              </a:ext>
            </a:extLst>
          </p:cNvPr>
          <p:cNvSpPr txBox="1"/>
          <p:nvPr/>
        </p:nvSpPr>
        <p:spPr>
          <a:xfrm>
            <a:off x="1016000" y="3429000"/>
            <a:ext cx="8514080" cy="246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Further Experiments to Try!!!!!!!!!!!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en-US" sz="20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connectivity probability (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connParams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Modify Izhikevich neuron parameters (a, b, c, d).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inhibition and check its impact on network stability.</a:t>
            </a:r>
            <a:endParaRPr lang="en-ID" sz="20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logo with a head and a person's head&#10;&#10;Description automatically generated">
            <a:extLst>
              <a:ext uri="{FF2B5EF4-FFF2-40B4-BE49-F238E27FC236}">
                <a16:creationId xmlns:a16="http://schemas.microsoft.com/office/drawing/2014/main" id="{8D1F050A-C522-0AC7-8F14-624B810DD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55" y="0"/>
            <a:ext cx="3944645" cy="665825"/>
          </a:xfrm>
          <a:prstGeom prst="rect">
            <a:avLst/>
          </a:prstGeom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C565A0AB-D589-7AA7-47FF-33019DFD4D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5257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0D08E-D54C-E4D6-0D03-420B48CC272B}"/>
              </a:ext>
            </a:extLst>
          </p:cNvPr>
          <p:cNvSpPr txBox="1"/>
          <p:nvPr/>
        </p:nvSpPr>
        <p:spPr>
          <a:xfrm>
            <a:off x="2571509" y="2488558"/>
            <a:ext cx="704898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!!</a:t>
            </a:r>
            <a:r>
              <a:rPr lang="en-US" sz="60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  </a:t>
            </a:r>
            <a:endParaRPr lang="en-US" sz="6000" b="1" i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D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logo with a head and a person's head&#10;&#10;Description automatically generated">
            <a:extLst>
              <a:ext uri="{FF2B5EF4-FFF2-40B4-BE49-F238E27FC236}">
                <a16:creationId xmlns:a16="http://schemas.microsoft.com/office/drawing/2014/main" id="{3CD0776C-796C-D38A-61B6-1BB617AD3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55" y="0"/>
            <a:ext cx="3944645" cy="66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6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426E67B-95D7-D7FC-1ABD-03886E4838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CD5A0C-C753-8C5A-59C8-D7469252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" y="457200"/>
            <a:ext cx="4062730" cy="27929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B103BB-6C41-B2F7-97AF-BF9CFDC10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910" y="533400"/>
            <a:ext cx="3276600" cy="2819400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51908EF5-7F3C-9F27-4E37-B3C5B6225D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4474ED-DAF8-E29C-AB3E-90E57B2F3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523" y="772160"/>
            <a:ext cx="4277360" cy="2656840"/>
          </a:xfrm>
          <a:prstGeom prst="rect">
            <a:avLst/>
          </a:prstGeom>
        </p:spPr>
      </p:pic>
      <p:sp>
        <p:nvSpPr>
          <p:cNvPr id="7" name="AutoShape 6">
            <a:extLst>
              <a:ext uri="{FF2B5EF4-FFF2-40B4-BE49-F238E27FC236}">
                <a16:creationId xmlns:a16="http://schemas.microsoft.com/office/drawing/2014/main" id="{8E0DBC17-2F5C-D497-0A5A-8FFC67D099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99E51-97BF-6D9A-76E1-64F1AF26B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307" y="3173984"/>
            <a:ext cx="3607816" cy="3607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EF1760-9C65-EF46-FA5B-EE39B9924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5522" y="3471672"/>
            <a:ext cx="4016587" cy="30124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BA7584-EBE9-795B-9DAF-BB823FB97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" y="3352800"/>
            <a:ext cx="4232910" cy="3386328"/>
          </a:xfrm>
          <a:prstGeom prst="rect">
            <a:avLst/>
          </a:prstGeom>
        </p:spPr>
      </p:pic>
      <p:pic>
        <p:nvPicPr>
          <p:cNvPr id="11" name="Picture 10" descr="A logo with a head and a person's head&#10;&#10;Description automatically generated">
            <a:extLst>
              <a:ext uri="{FF2B5EF4-FFF2-40B4-BE49-F238E27FC236}">
                <a16:creationId xmlns:a16="http://schemas.microsoft.com/office/drawing/2014/main" id="{10043061-8D9F-23DE-CAFB-1B4FE6183D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55" y="0"/>
            <a:ext cx="3944645" cy="66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07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D26C152-1CC6-AC31-B841-DFDE8E1316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2DAA66-FB66-EBF5-8163-F99E5D14BE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69" t="9071" b="4309"/>
          <a:stretch/>
        </p:blipFill>
        <p:spPr>
          <a:xfrm>
            <a:off x="0" y="665824"/>
            <a:ext cx="3489040" cy="26336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B7D11A-8D0A-9994-E52C-A78CB1DE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761" y="756086"/>
            <a:ext cx="4084918" cy="2633636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F1F27EE2-B4AB-A544-D9E1-5116235CCD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06654A-A674-1024-2D5B-F81310C89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041" y="770505"/>
            <a:ext cx="3795680" cy="2418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8D98C0-F216-4CE0-215F-FE3DA15B6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6080" y="3479984"/>
            <a:ext cx="3677920" cy="2758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DA7E2A-3A2B-7A32-1163-9B61DE264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1590" y="3328925"/>
            <a:ext cx="4022090" cy="3217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056EE8-3484-C723-9869-BBD1A1C73ED5}"/>
              </a:ext>
            </a:extLst>
          </p:cNvPr>
          <p:cNvSpPr txBox="1"/>
          <p:nvPr/>
        </p:nvSpPr>
        <p:spPr>
          <a:xfrm>
            <a:off x="3849423" y="3152894"/>
            <a:ext cx="141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e: -95 for </a:t>
            </a:r>
            <a:r>
              <a:rPr lang="en-US" dirty="0" err="1"/>
              <a:t>inh</a:t>
            </a:r>
            <a:endParaRPr lang="en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F0B988-C471-9A37-D5E7-7844FAFEF1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0" y="3951670"/>
            <a:ext cx="3117850" cy="24942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7556CC-6B79-AF1B-3E23-042C840A4FA2}"/>
              </a:ext>
            </a:extLst>
          </p:cNvPr>
          <p:cNvSpPr txBox="1"/>
          <p:nvPr/>
        </p:nvSpPr>
        <p:spPr>
          <a:xfrm>
            <a:off x="1101831" y="3447504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e: 10 for </a:t>
            </a:r>
            <a:r>
              <a:rPr lang="en-US" dirty="0" err="1"/>
              <a:t>exc</a:t>
            </a:r>
            <a:endParaRPr lang="en-ID" dirty="0"/>
          </a:p>
        </p:txBody>
      </p:sp>
      <p:pic>
        <p:nvPicPr>
          <p:cNvPr id="10" name="Picture 9" descr="A logo with a head and a person's head&#10;&#10;Description automatically generated">
            <a:extLst>
              <a:ext uri="{FF2B5EF4-FFF2-40B4-BE49-F238E27FC236}">
                <a16:creationId xmlns:a16="http://schemas.microsoft.com/office/drawing/2014/main" id="{F18F681F-EFD3-957E-A800-73300A6AA5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55" y="0"/>
            <a:ext cx="3944645" cy="66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8CCA5A-5DE0-D6F0-23BE-C8E85C69A178}"/>
              </a:ext>
            </a:extLst>
          </p:cNvPr>
          <p:cNvSpPr/>
          <p:nvPr/>
        </p:nvSpPr>
        <p:spPr>
          <a:xfrm>
            <a:off x="378594" y="2084924"/>
            <a:ext cx="4210951" cy="2372614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 descr="A logo with a head and a person's head&#10;&#10;Description automatically generated">
            <a:extLst>
              <a:ext uri="{FF2B5EF4-FFF2-40B4-BE49-F238E27FC236}">
                <a16:creationId xmlns:a16="http://schemas.microsoft.com/office/drawing/2014/main" id="{D03DE741-575C-CB5F-32FB-6F7E6CE25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55" y="0"/>
            <a:ext cx="3944645" cy="66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D1F7F2-C83C-CF6A-93CB-ED163F474AB2}"/>
              </a:ext>
            </a:extLst>
          </p:cNvPr>
          <p:cNvSpPr txBox="1"/>
          <p:nvPr/>
        </p:nvSpPr>
        <p:spPr>
          <a:xfrm>
            <a:off x="78658" y="62149"/>
            <a:ext cx="9399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Modeling of Neurons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E3AF8-267F-2BC2-4965-B06893E02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51" y="2612596"/>
            <a:ext cx="3996875" cy="1807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1FC445-AC6A-DA54-AC7C-DF54C6CCA971}"/>
              </a:ext>
            </a:extLst>
          </p:cNvPr>
          <p:cNvSpPr txBox="1"/>
          <p:nvPr/>
        </p:nvSpPr>
        <p:spPr>
          <a:xfrm>
            <a:off x="662871" y="2010978"/>
            <a:ext cx="396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Biological neuronal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7A7965-3C48-6FC4-B053-0F95CA42C39E}"/>
              </a:ext>
            </a:extLst>
          </p:cNvPr>
          <p:cNvSpPr/>
          <p:nvPr/>
        </p:nvSpPr>
        <p:spPr>
          <a:xfrm>
            <a:off x="4840888" y="1329642"/>
            <a:ext cx="7178360" cy="4989878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53509C-1DDC-6847-EF78-945CDAE5D505}"/>
              </a:ext>
            </a:extLst>
          </p:cNvPr>
          <p:cNvSpPr txBox="1"/>
          <p:nvPr/>
        </p:nvSpPr>
        <p:spPr>
          <a:xfrm>
            <a:off x="4840888" y="14252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Izhikevich</a:t>
            </a:r>
            <a:r>
              <a:rPr lang="en-US" b="1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Neuron 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odel</a:t>
            </a:r>
            <a:endParaRPr lang="en-IN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B36FD2-9A44-D4CF-5023-04F396F536C0}"/>
                  </a:ext>
                </a:extLst>
              </p:cNvPr>
              <p:cNvSpPr txBox="1"/>
              <p:nvPr/>
            </p:nvSpPr>
            <p:spPr>
              <a:xfrm>
                <a:off x="5343574" y="2443411"/>
                <a:ext cx="4434099" cy="537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IN" i="0">
                          <a:latin typeface="Cambria Math" panose="02040503050406030204" pitchFamily="18" charset="0"/>
                        </a:rPr>
                        <m:t>=0.04</m:t>
                      </m:r>
                      <m:sSup>
                        <m:sSup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i="0"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i="0">
                          <a:latin typeface="Cambria Math" panose="02040503050406030204" pitchFamily="18" charset="0"/>
                        </a:rPr>
                        <m:t>+140−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N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B36FD2-9A44-D4CF-5023-04F396F53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574" y="2443411"/>
                <a:ext cx="4434099" cy="5375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88BFFF-4420-723C-0F6E-AC07942AD945}"/>
                  </a:ext>
                </a:extLst>
              </p:cNvPr>
              <p:cNvSpPr txBox="1"/>
              <p:nvPr/>
            </p:nvSpPr>
            <p:spPr>
              <a:xfrm>
                <a:off x="5343574" y="3636325"/>
                <a:ext cx="1911677" cy="537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IN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𝑏𝑣</m:t>
                          </m:r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88BFFF-4420-723C-0F6E-AC07942AD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574" y="3636325"/>
                <a:ext cx="1911677" cy="5375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E2B1FE-03EE-BE85-CD93-6EF292607C99}"/>
                  </a:ext>
                </a:extLst>
              </p:cNvPr>
              <p:cNvSpPr txBox="1"/>
              <p:nvPr/>
            </p:nvSpPr>
            <p:spPr>
              <a:xfrm>
                <a:off x="5105666" y="201097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IN" b="1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Membrane Potential (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N" b="1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IN" b="0" i="0" dirty="0">
                    <a:solidFill>
                      <a:srgbClr val="37415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E2B1FE-03EE-BE85-CD93-6EF292607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666" y="2010978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l="-700" t="-10000" b="-26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22CD4C-6059-6BF9-FACD-4FFE46AF33BA}"/>
                  </a:ext>
                </a:extLst>
              </p:cNvPr>
              <p:cNvSpPr txBox="1"/>
              <p:nvPr/>
            </p:nvSpPr>
            <p:spPr>
              <a:xfrm>
                <a:off x="5105666" y="318613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IN" b="1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Recovery Variable (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IN" b="1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IN" b="0" i="0" dirty="0">
                    <a:solidFill>
                      <a:srgbClr val="37415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22CD4C-6059-6BF9-FACD-4FFE46AF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666" y="3186138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 l="-700" t="-10000" b="-26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728E64D8-7896-C68A-A497-9DE9A0AB8C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0049" y="4173908"/>
            <a:ext cx="5978651" cy="19231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A74E03-141A-0399-B642-A9BBF43DDE6F}"/>
              </a:ext>
            </a:extLst>
          </p:cNvPr>
          <p:cNvSpPr txBox="1"/>
          <p:nvPr/>
        </p:nvSpPr>
        <p:spPr>
          <a:xfrm>
            <a:off x="6051894" y="5967533"/>
            <a:ext cx="74515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spike pattern of a </a:t>
            </a:r>
            <a:r>
              <a:rPr lang="en-US" sz="11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Izhikevich</a:t>
            </a:r>
            <a:r>
              <a:rPr lang="en-US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neuron(neuronal Behavior)</a:t>
            </a:r>
            <a:endParaRPr lang="en-IN" sz="11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A46BA-C6AB-9E90-D5AA-14384430AA9F}"/>
              </a:ext>
            </a:extLst>
          </p:cNvPr>
          <p:cNvSpPr txBox="1"/>
          <p:nvPr/>
        </p:nvSpPr>
        <p:spPr>
          <a:xfrm>
            <a:off x="6383834" y="6648633"/>
            <a:ext cx="72562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Fundamentals of Computational Neuroscience Third Edition Thomas P.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Trappenberg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Dalhousie University </a:t>
            </a:r>
          </a:p>
        </p:txBody>
      </p:sp>
    </p:spTree>
    <p:extLst>
      <p:ext uri="{BB962C8B-B14F-4D97-AF65-F5344CB8AC3E}">
        <p14:creationId xmlns:p14="http://schemas.microsoft.com/office/powerpoint/2010/main" val="50849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66121BF-CEAC-9884-B0E8-8380264CE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115244"/>
              </p:ext>
            </p:extLst>
          </p:nvPr>
        </p:nvGraphicFramePr>
        <p:xfrm>
          <a:off x="456300" y="1687768"/>
          <a:ext cx="5447756" cy="387333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61939">
                  <a:extLst>
                    <a:ext uri="{9D8B030D-6E8A-4147-A177-3AD203B41FA5}">
                      <a16:colId xmlns:a16="http://schemas.microsoft.com/office/drawing/2014/main" val="2196859151"/>
                    </a:ext>
                  </a:extLst>
                </a:gridCol>
                <a:gridCol w="810888">
                  <a:extLst>
                    <a:ext uri="{9D8B030D-6E8A-4147-A177-3AD203B41FA5}">
                      <a16:colId xmlns:a16="http://schemas.microsoft.com/office/drawing/2014/main" val="1824023025"/>
                    </a:ext>
                  </a:extLst>
                </a:gridCol>
                <a:gridCol w="1241897">
                  <a:extLst>
                    <a:ext uri="{9D8B030D-6E8A-4147-A177-3AD203B41FA5}">
                      <a16:colId xmlns:a16="http://schemas.microsoft.com/office/drawing/2014/main" val="3129350701"/>
                    </a:ext>
                  </a:extLst>
                </a:gridCol>
                <a:gridCol w="2033032">
                  <a:extLst>
                    <a:ext uri="{9D8B030D-6E8A-4147-A177-3AD203B41FA5}">
                      <a16:colId xmlns:a16="http://schemas.microsoft.com/office/drawing/2014/main" val="2392141797"/>
                    </a:ext>
                  </a:extLst>
                </a:gridCol>
              </a:tblGrid>
              <a:tr h="246417">
                <a:tc>
                  <a:txBody>
                    <a:bodyPr/>
                    <a:lstStyle/>
                    <a:p>
                      <a:r>
                        <a:rPr lang="en-ID" sz="1400" b="1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</a:t>
                      </a:r>
                      <a:endParaRPr lang="en-ID" sz="140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ID" sz="1400" b="1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Symbol</a:t>
                      </a:r>
                      <a:endParaRPr lang="en-ID" sz="140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ID" sz="14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Typical Values</a:t>
                      </a:r>
                      <a:endParaRPr lang="en-ID" sz="140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ID" sz="14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D" sz="140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473826564"/>
                  </a:ext>
                </a:extLst>
              </a:tr>
              <a:tr h="431842">
                <a:tc>
                  <a:txBody>
                    <a:bodyPr/>
                    <a:lstStyle/>
                    <a:p>
                      <a:r>
                        <a:rPr lang="en-ID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Membrane Potential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-65 to 30 mV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the neuron's voltage over time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3942354782"/>
                  </a:ext>
                </a:extLst>
              </a:tr>
              <a:tr h="617266">
                <a:tc>
                  <a:txBody>
                    <a:bodyPr/>
                    <a:lstStyle/>
                    <a:p>
                      <a:r>
                        <a:rPr lang="en-ID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Recovery Variable</a:t>
                      </a:r>
                      <a:endParaRPr lang="en-ID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-14 to -10 pA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Tracks slow adaptation and resets the neuron after a spike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2994250894"/>
                  </a:ext>
                </a:extLst>
              </a:tr>
              <a:tr h="431842">
                <a:tc>
                  <a:txBody>
                    <a:bodyPr/>
                    <a:lstStyle/>
                    <a:p>
                      <a:r>
                        <a:rPr lang="en-ID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Current</a:t>
                      </a:r>
                      <a:endParaRPr lang="en-ID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nn-NO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I(t)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0 - 20 pA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External stimulation applied to the neuron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84040294"/>
                  </a:ext>
                </a:extLst>
              </a:tr>
              <a:tr h="431842">
                <a:tc>
                  <a:txBody>
                    <a:bodyPr/>
                    <a:lstStyle/>
                    <a:p>
                      <a:r>
                        <a:rPr lang="en-ID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Constant of Recovery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0.01 - 0.1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Defines the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timescale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recovery variable u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873090762"/>
                  </a:ext>
                </a:extLst>
              </a:tr>
              <a:tr h="609937">
                <a:tc>
                  <a:txBody>
                    <a:bodyPr/>
                    <a:lstStyle/>
                    <a:p>
                      <a:r>
                        <a:rPr lang="en-ID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Sensitivity of Recovery</a:t>
                      </a:r>
                      <a:endParaRPr lang="en-ID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0.1 - 0.2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Determines the response of u to changes in v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2665381942"/>
                  </a:ext>
                </a:extLst>
              </a:tr>
              <a:tr h="431842">
                <a:tc>
                  <a:txBody>
                    <a:bodyPr/>
                    <a:lstStyle/>
                    <a:p>
                      <a:r>
                        <a:rPr lang="en-ID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Reset Voltage After Spike</a:t>
                      </a:r>
                      <a:endParaRPr lang="en-ID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-65 to -50 mV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Resets</a:t>
                      </a:r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neuron’s voltage after a spike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79019598"/>
                  </a:ext>
                </a:extLst>
              </a:tr>
              <a:tr h="617266">
                <a:tc>
                  <a:txBody>
                    <a:bodyPr/>
                    <a:lstStyle/>
                    <a:p>
                      <a:r>
                        <a:rPr lang="en-ID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Reset of Recovery Variable</a:t>
                      </a:r>
                      <a:endParaRPr lang="en-ID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2 - 8 </a:t>
                      </a:r>
                      <a:r>
                        <a:rPr lang="en-ID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Controls how much the recovery variable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increases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after a spike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3836321126"/>
                  </a:ext>
                </a:extLst>
              </a:tr>
            </a:tbl>
          </a:graphicData>
        </a:graphic>
      </p:graphicFrame>
      <p:sp>
        <p:nvSpPr>
          <p:cNvPr id="17" name="Rectangle 2">
            <a:extLst>
              <a:ext uri="{FF2B5EF4-FFF2-40B4-BE49-F238E27FC236}">
                <a16:creationId xmlns:a16="http://schemas.microsoft.com/office/drawing/2014/main" id="{F80007A2-89F4-FD71-7F41-8E5DD68D0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300" y="804487"/>
            <a:ext cx="262123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Parameters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6BA7CF0-5D30-22F5-79AE-6FB7B7E73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817846"/>
              </p:ext>
            </p:extLst>
          </p:nvPr>
        </p:nvGraphicFramePr>
        <p:xfrm>
          <a:off x="6333470" y="1692244"/>
          <a:ext cx="5004751" cy="40360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98281">
                  <a:extLst>
                    <a:ext uri="{9D8B030D-6E8A-4147-A177-3AD203B41FA5}">
                      <a16:colId xmlns:a16="http://schemas.microsoft.com/office/drawing/2014/main" val="1063732353"/>
                    </a:ext>
                  </a:extLst>
                </a:gridCol>
                <a:gridCol w="587328">
                  <a:extLst>
                    <a:ext uri="{9D8B030D-6E8A-4147-A177-3AD203B41FA5}">
                      <a16:colId xmlns:a16="http://schemas.microsoft.com/office/drawing/2014/main" val="404028726"/>
                    </a:ext>
                  </a:extLst>
                </a:gridCol>
                <a:gridCol w="568960">
                  <a:extLst>
                    <a:ext uri="{9D8B030D-6E8A-4147-A177-3AD203B41FA5}">
                      <a16:colId xmlns:a16="http://schemas.microsoft.com/office/drawing/2014/main" val="1939883897"/>
                    </a:ext>
                  </a:extLst>
                </a:gridCol>
                <a:gridCol w="680720">
                  <a:extLst>
                    <a:ext uri="{9D8B030D-6E8A-4147-A177-3AD203B41FA5}">
                      <a16:colId xmlns:a16="http://schemas.microsoft.com/office/drawing/2014/main" val="1857918485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2522601053"/>
                    </a:ext>
                  </a:extLst>
                </a:gridCol>
                <a:gridCol w="1451302">
                  <a:extLst>
                    <a:ext uri="{9D8B030D-6E8A-4147-A177-3AD203B41FA5}">
                      <a16:colId xmlns:a16="http://schemas.microsoft.com/office/drawing/2014/main" val="3838480514"/>
                    </a:ext>
                  </a:extLst>
                </a:gridCol>
              </a:tblGrid>
              <a:tr h="463417">
                <a:tc>
                  <a:txBody>
                    <a:bodyPr/>
                    <a:lstStyle/>
                    <a:p>
                      <a:r>
                        <a:rPr lang="en-ID" sz="16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Neuron Type</a:t>
                      </a:r>
                      <a:endParaRPr lang="en-ID" sz="160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6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6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6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6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600" b="1" dirty="0" err="1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Behavior</a:t>
                      </a:r>
                      <a:endParaRPr lang="en-ID" sz="160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024098657"/>
                  </a:ext>
                </a:extLst>
              </a:tr>
              <a:tr h="498326">
                <a:tc>
                  <a:txBody>
                    <a:bodyPr/>
                    <a:lstStyle/>
                    <a:p>
                      <a:r>
                        <a:rPr lang="en-ID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Regular Spiking (RS)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-65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Standard cortical neuron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76410295"/>
                  </a:ext>
                </a:extLst>
              </a:tr>
              <a:tr h="661191">
                <a:tc>
                  <a:txBody>
                    <a:bodyPr/>
                    <a:lstStyle/>
                    <a:p>
                      <a:r>
                        <a:rPr lang="en-ID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Intrinsic Bursting (IB)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-55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Produces bursts of spikes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988021783"/>
                  </a:ext>
                </a:extLst>
              </a:tr>
              <a:tr h="463417">
                <a:tc>
                  <a:txBody>
                    <a:bodyPr/>
                    <a:lstStyle/>
                    <a:p>
                      <a:r>
                        <a:rPr lang="en-ID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Chattering (CH)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high firing rate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2782209311"/>
                  </a:ext>
                </a:extLst>
              </a:tr>
              <a:tr h="498326">
                <a:tc>
                  <a:txBody>
                    <a:bodyPr/>
                    <a:lstStyle/>
                    <a:p>
                      <a:r>
                        <a:rPr lang="en-ID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 Spiking (FS)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-65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Inhibitory interneurons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549285709"/>
                  </a:ext>
                </a:extLst>
              </a:tr>
              <a:tr h="858964">
                <a:tc>
                  <a:txBody>
                    <a:bodyPr/>
                    <a:lstStyle/>
                    <a:p>
                      <a:r>
                        <a:rPr lang="en-ID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Low-Threshold Spiking (LTS)</a:t>
                      </a:r>
                      <a:endParaRPr lang="en-ID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-65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Slow-adapting inhibitory neurons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276127298"/>
                  </a:ext>
                </a:extLst>
              </a:tr>
              <a:tr h="484467">
                <a:tc>
                  <a:txBody>
                    <a:bodyPr/>
                    <a:lstStyle/>
                    <a:p>
                      <a:r>
                        <a:rPr lang="en-ID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Resonator (RZ)</a:t>
                      </a:r>
                      <a:endParaRPr lang="en-ID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-65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Shows resonance-like </a:t>
                      </a:r>
                      <a:r>
                        <a:rPr lang="en-ID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behavior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2755708388"/>
                  </a:ext>
                </a:extLst>
              </a:tr>
            </a:tbl>
          </a:graphicData>
        </a:graphic>
      </p:graphicFrame>
      <p:sp>
        <p:nvSpPr>
          <p:cNvPr id="20" name="Rectangle 1">
            <a:extLst>
              <a:ext uri="{FF2B5EF4-FFF2-40B4-BE49-F238E27FC236}">
                <a16:creationId xmlns:a16="http://schemas.microsoft.com/office/drawing/2014/main" id="{3722EBA9-F98B-A804-4F3A-F75DE141E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4128" y="810171"/>
            <a:ext cx="543905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Typical Parameter Values for Different Neuron Types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 descr="A logo with a head and a person's head&#10;&#10;Description automatically generated">
            <a:extLst>
              <a:ext uri="{FF2B5EF4-FFF2-40B4-BE49-F238E27FC236}">
                <a16:creationId xmlns:a16="http://schemas.microsoft.com/office/drawing/2014/main" id="{C22F379C-23DF-9E6A-ACE3-42EE4D0D0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55" y="0"/>
            <a:ext cx="3944645" cy="66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01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853B0F-86D3-213F-122D-15458D4C6D9E}"/>
              </a:ext>
            </a:extLst>
          </p:cNvPr>
          <p:cNvSpPr txBox="1"/>
          <p:nvPr/>
        </p:nvSpPr>
        <p:spPr>
          <a:xfrm>
            <a:off x="1056640" y="2076996"/>
            <a:ext cx="1074928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package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creating and simulating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spiking neural networks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High-level, intuitive interface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neuroscience research.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Logo">
            <a:extLst>
              <a:ext uri="{FF2B5EF4-FFF2-40B4-BE49-F238E27FC236}">
                <a16:creationId xmlns:a16="http://schemas.microsoft.com/office/drawing/2014/main" id="{516010AF-74AF-E6FD-7F8D-B8BA96CA8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10802" cy="1701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 descr="A logo with a head and a person's head&#10;&#10;Description automatically generated">
            <a:extLst>
              <a:ext uri="{FF2B5EF4-FFF2-40B4-BE49-F238E27FC236}">
                <a16:creationId xmlns:a16="http://schemas.microsoft.com/office/drawing/2014/main" id="{CB927BB3-0F48-3A8F-2344-9601BEB0D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55" y="0"/>
            <a:ext cx="3944645" cy="66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5D9137-2682-46A9-D7C1-4BDF2B0DE188}"/>
              </a:ext>
            </a:extLst>
          </p:cNvPr>
          <p:cNvSpPr txBox="1"/>
          <p:nvPr/>
        </p:nvSpPr>
        <p:spPr>
          <a:xfrm>
            <a:off x="3944646" y="1482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sz="2400" b="1" dirty="0" err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NetPyNE</a:t>
            </a:r>
            <a:r>
              <a:rPr lang="en-US" sz="2400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8C7FF3-7767-E5AC-E923-ECAD30D8A65F}"/>
              </a:ext>
            </a:extLst>
          </p:cNvPr>
          <p:cNvSpPr txBox="1"/>
          <p:nvPr/>
        </p:nvSpPr>
        <p:spPr>
          <a:xfrm>
            <a:off x="1076960" y="3930164"/>
            <a:ext cx="6096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 i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Use </a:t>
            </a:r>
            <a:r>
              <a:rPr lang="en-ID" sz="2400" b="1" i="1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NetPyNE</a:t>
            </a:r>
            <a:r>
              <a:rPr lang="en-ID" sz="2400" b="1" i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endParaRPr lang="en-ID" sz="2400" b="1" i="1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model definition</a:t>
            </a:r>
          </a:p>
          <a:p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network visualization</a:t>
            </a:r>
            <a:b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230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37A41-989F-87C8-FC47-C124F663C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18D1AAC-4964-AB65-F1B1-8E7989837254}"/>
              </a:ext>
            </a:extLst>
          </p:cNvPr>
          <p:cNvSpPr/>
          <p:nvPr/>
        </p:nvSpPr>
        <p:spPr>
          <a:xfrm>
            <a:off x="4338319" y="2083507"/>
            <a:ext cx="2878767" cy="14991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5FCC3-C738-C53A-E419-E14CEA86E81F}"/>
              </a:ext>
            </a:extLst>
          </p:cNvPr>
          <p:cNvSpPr txBox="1"/>
          <p:nvPr/>
        </p:nvSpPr>
        <p:spPr>
          <a:xfrm>
            <a:off x="426720" y="3487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9A0A2F-63D1-FEAB-560D-B79B3805A225}"/>
              </a:ext>
            </a:extLst>
          </p:cNvPr>
          <p:cNvSpPr txBox="1"/>
          <p:nvPr/>
        </p:nvSpPr>
        <p:spPr>
          <a:xfrm>
            <a:off x="4338318" y="265164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!pip install </a:t>
            </a:r>
            <a:r>
              <a:rPr lang="en-ID" sz="20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netpyne</a:t>
            </a:r>
            <a:endParaRPr lang="en-ID" sz="2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E9AEA6-719C-61D8-D9F1-8422E762F87A}"/>
              </a:ext>
            </a:extLst>
          </p:cNvPr>
          <p:cNvSpPr txBox="1"/>
          <p:nvPr/>
        </p:nvSpPr>
        <p:spPr>
          <a:xfrm>
            <a:off x="4338320" y="306604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ID" sz="20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nrnivmodl</a:t>
            </a:r>
            <a:endParaRPr lang="en-ID" sz="2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D9339-C820-EB45-CDDF-C07F12E06727}"/>
              </a:ext>
            </a:extLst>
          </p:cNvPr>
          <p:cNvSpPr txBox="1"/>
          <p:nvPr/>
        </p:nvSpPr>
        <p:spPr>
          <a:xfrm>
            <a:off x="2296160" y="1130388"/>
            <a:ext cx="7233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Hands-on Exercise 1 - Simulating a Single Neuron</a:t>
            </a:r>
            <a:endParaRPr lang="en-ID" sz="2400" b="1" i="1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768C96-10C4-93BF-A23C-C844095356FC}"/>
              </a:ext>
            </a:extLst>
          </p:cNvPr>
          <p:cNvSpPr txBox="1"/>
          <p:nvPr/>
        </p:nvSpPr>
        <p:spPr>
          <a:xfrm>
            <a:off x="863600" y="3596909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single Izhikevich neuron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Inject current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IClamp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observe firing patterns.</a:t>
            </a:r>
          </a:p>
          <a:p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E35246-A809-5435-370E-698E0BDAE434}"/>
              </a:ext>
            </a:extLst>
          </p:cNvPr>
          <p:cNvSpPr txBox="1"/>
          <p:nvPr/>
        </p:nvSpPr>
        <p:spPr>
          <a:xfrm>
            <a:off x="1121087" y="475757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izhi200b.mod </a:t>
            </a:r>
          </a:p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Python File: single_izhikevich.py</a:t>
            </a:r>
            <a:endParaRPr lang="en-ID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 descr="A logo with a head and a person's head&#10;&#10;Description automatically generated">
            <a:extLst>
              <a:ext uri="{FF2B5EF4-FFF2-40B4-BE49-F238E27FC236}">
                <a16:creationId xmlns:a16="http://schemas.microsoft.com/office/drawing/2014/main" id="{A118BB13-ED60-87F7-2F8B-3E58FE5E6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55" y="0"/>
            <a:ext cx="3944645" cy="6658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C33E90-2855-AB45-2773-798B26931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157851"/>
            <a:ext cx="2238687" cy="6668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2736DF-AFBB-8FA1-E441-58946FAE4D10}"/>
              </a:ext>
            </a:extLst>
          </p:cNvPr>
          <p:cNvSpPr txBox="1"/>
          <p:nvPr/>
        </p:nvSpPr>
        <p:spPr>
          <a:xfrm>
            <a:off x="4338318" y="2244385"/>
            <a:ext cx="2199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!pip install neuron</a:t>
            </a:r>
            <a:endParaRPr lang="en-ID" sz="2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02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7BFE69-F03F-3942-5996-72058D9EA70C}"/>
              </a:ext>
            </a:extLst>
          </p:cNvPr>
          <p:cNvSpPr txBox="1"/>
          <p:nvPr/>
        </p:nvSpPr>
        <p:spPr>
          <a:xfrm>
            <a:off x="314960" y="208670"/>
            <a:ext cx="10566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Hands-on Exercise 1 !</a:t>
            </a:r>
            <a:r>
              <a:rPr lang="en-US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</a:p>
          <a:p>
            <a:endParaRPr lang="en-US" i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(For Simulating a Single Neuron) 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input current: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`amp` in `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IClamp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` from 10 to 20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Does the neuron fire more frequently?</a:t>
            </a:r>
          </a:p>
          <a:p>
            <a:pPr marL="342900" indent="-342900" algn="just">
              <a:buFont typeface="+mj-lt"/>
              <a:buAutoNum type="arabicPeriod"/>
            </a:pP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Modify adaptation: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`b` in the neuron model from -2 to -1 → Does the firing pattern change (faster or slower adaptation)?</a:t>
            </a:r>
          </a:p>
          <a:p>
            <a:pPr marL="342900" indent="-342900" algn="just">
              <a:buFont typeface="+mj-lt"/>
              <a:buAutoNum type="arabicPeriod"/>
            </a:pP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reset voltage (`c`):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Modify `c` from -50 to -55 mV → Does this affect how quickly the neuron recovers after a spike? </a:t>
            </a:r>
          </a:p>
          <a:p>
            <a:pPr marL="342900" indent="-342900" algn="just">
              <a:buFont typeface="+mj-lt"/>
              <a:buAutoNum type="arabicPeriod"/>
            </a:pP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membrane capacitance (`C`):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`C` from 1 to 2 → Does a larger capacitance slow down the response of the neuron?</a:t>
            </a:r>
            <a:endParaRPr lang="en-ID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logo with a head and a person's head&#10;&#10;Description automatically generated">
            <a:extLst>
              <a:ext uri="{FF2B5EF4-FFF2-40B4-BE49-F238E27FC236}">
                <a16:creationId xmlns:a16="http://schemas.microsoft.com/office/drawing/2014/main" id="{C04FACF4-9315-6A96-1E0F-F793AD4E3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55" y="0"/>
            <a:ext cx="3944645" cy="665825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03F3EF8C-18D6-6656-3D0A-1AD42369E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4720" y="4229219"/>
            <a:ext cx="139333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Expected Observations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6631FFD-9DC8-DB46-F6D9-329391D15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363667"/>
              </p:ext>
            </p:extLst>
          </p:nvPr>
        </p:nvGraphicFramePr>
        <p:xfrm>
          <a:off x="6014720" y="4525671"/>
          <a:ext cx="6177280" cy="2332329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2331208">
                  <a:extLst>
                    <a:ext uri="{9D8B030D-6E8A-4147-A177-3AD203B41FA5}">
                      <a16:colId xmlns:a16="http://schemas.microsoft.com/office/drawing/2014/main" val="181106320"/>
                    </a:ext>
                  </a:extLst>
                </a:gridCol>
                <a:gridCol w="1719652">
                  <a:extLst>
                    <a:ext uri="{9D8B030D-6E8A-4147-A177-3AD203B41FA5}">
                      <a16:colId xmlns:a16="http://schemas.microsoft.com/office/drawing/2014/main" val="1753897705"/>
                    </a:ext>
                  </a:extLst>
                </a:gridCol>
                <a:gridCol w="2126420">
                  <a:extLst>
                    <a:ext uri="{9D8B030D-6E8A-4147-A177-3AD203B41FA5}">
                      <a16:colId xmlns:a16="http://schemas.microsoft.com/office/drawing/2014/main" val="3241109558"/>
                    </a:ext>
                  </a:extLst>
                </a:gridCol>
              </a:tblGrid>
              <a:tr h="270082">
                <a:tc>
                  <a:txBody>
                    <a:bodyPr/>
                    <a:lstStyle/>
                    <a:p>
                      <a:r>
                        <a:rPr lang="en-ID" sz="1200" b="1"/>
                        <a:t>Parameter Change</a:t>
                      </a:r>
                      <a:endParaRPr lang="en-ID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200" b="1"/>
                        <a:t>Effect on Firing</a:t>
                      </a:r>
                      <a:endParaRPr lang="en-ID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200" b="1"/>
                        <a:t>Why?</a:t>
                      </a:r>
                      <a:endParaRPr lang="en-ID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0719528"/>
                  </a:ext>
                </a:extLst>
              </a:tr>
              <a:tr h="472643">
                <a:tc>
                  <a:txBody>
                    <a:bodyPr/>
                    <a:lstStyle/>
                    <a:p>
                      <a:r>
                        <a:rPr lang="en-US" sz="1200" b="1" dirty="0"/>
                        <a:t>Increase input current</a:t>
                      </a:r>
                      <a:r>
                        <a:rPr lang="en-US" sz="1200" dirty="0"/>
                        <a:t> (10 → 20 </a:t>
                      </a:r>
                      <a:r>
                        <a:rPr lang="en-US" sz="1200" dirty="0" err="1"/>
                        <a:t>pA</a:t>
                      </a:r>
                      <a:r>
                        <a:rPr lang="en-US" sz="12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200" b="1" dirty="0"/>
                        <a:t>More frequent spikes</a:t>
                      </a:r>
                      <a:endParaRPr lang="en-ID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Higher I accelerates v reaching </a:t>
                      </a:r>
                      <a:r>
                        <a:rPr lang="en-US" sz="1200" dirty="0" err="1"/>
                        <a:t>vpeak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9685142"/>
                  </a:ext>
                </a:extLst>
              </a:tr>
              <a:tr h="472643">
                <a:tc>
                  <a:txBody>
                    <a:bodyPr/>
                    <a:lstStyle/>
                    <a:p>
                      <a:r>
                        <a:rPr lang="en-ID" sz="1200" b="1"/>
                        <a:t>Decrease b</a:t>
                      </a:r>
                      <a:r>
                        <a:rPr lang="en-ID" sz="1200"/>
                        <a:t> (-2 → -1)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200" b="1"/>
                        <a:t>Slower adaptation</a:t>
                      </a:r>
                      <a:endParaRPr lang="en-ID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Weaker inhibitory effect on u, neuron continues firing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813290"/>
                  </a:ext>
                </a:extLst>
              </a:tr>
              <a:tr h="608150">
                <a:tc>
                  <a:txBody>
                    <a:bodyPr/>
                    <a:lstStyle/>
                    <a:p>
                      <a:r>
                        <a:rPr lang="en-US" sz="1200" b="1"/>
                        <a:t>Decrease c</a:t>
                      </a:r>
                      <a:r>
                        <a:rPr lang="en-US" sz="1200"/>
                        <a:t> (-50 → -55 mV)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200" b="1"/>
                        <a:t>Longer recovery time</a:t>
                      </a:r>
                      <a:endParaRPr lang="en-ID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Voltage resets further from threshold, slowing down firing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0246193"/>
                  </a:ext>
                </a:extLst>
              </a:tr>
              <a:tr h="472643">
                <a:tc>
                  <a:txBody>
                    <a:bodyPr/>
                    <a:lstStyle/>
                    <a:p>
                      <a:r>
                        <a:rPr lang="en-ID" sz="1200" b="1"/>
                        <a:t>Increase C</a:t>
                      </a:r>
                      <a:r>
                        <a:rPr lang="en-ID" sz="1200"/>
                        <a:t> (1 → 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200" b="1" dirty="0"/>
                        <a:t>Slower response</a:t>
                      </a:r>
                      <a:endParaRPr lang="en-ID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Higher capacitance means slower voltage change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5044339"/>
                  </a:ext>
                </a:extLst>
              </a:tr>
            </a:tbl>
          </a:graphicData>
        </a:graphic>
      </p:graphicFrame>
      <p:sp>
        <p:nvSpPr>
          <p:cNvPr id="16" name="Rectangle 1">
            <a:extLst>
              <a:ext uri="{FF2B5EF4-FFF2-40B4-BE49-F238E27FC236}">
                <a16:creationId xmlns:a16="http://schemas.microsoft.com/office/drawing/2014/main" id="{824A9AF7-D836-3DA5-E1AB-8AC96732C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83889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ummary of Expected Changes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4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3745F-595E-5675-EC48-AEB4DF83F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7FC690-D2F2-79DB-B53E-B1CD8C1592CA}"/>
              </a:ext>
            </a:extLst>
          </p:cNvPr>
          <p:cNvSpPr txBox="1"/>
          <p:nvPr/>
        </p:nvSpPr>
        <p:spPr>
          <a:xfrm>
            <a:off x="213360" y="102079"/>
            <a:ext cx="7731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Hands-on Exercise 2 - Building a Network of 20 Neurons</a:t>
            </a:r>
            <a:endParaRPr lang="en-ID" sz="2400" b="1" i="1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A4B59B-ECCA-1BFA-AD49-600136DE7660}"/>
              </a:ext>
            </a:extLst>
          </p:cNvPr>
          <p:cNvSpPr txBox="1"/>
          <p:nvPr/>
        </p:nvSpPr>
        <p:spPr>
          <a:xfrm>
            <a:off x="325120" y="665825"/>
            <a:ext cx="81686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network of 20 Izhikevich neurons.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random Poisson stimulation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NetStim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In neuroscience, it </a:t>
            </a:r>
            <a:r>
              <a:rPr lang="en-US" sz="2000" b="1" dirty="0"/>
              <a:t>models synaptic input from external sources</a:t>
            </a:r>
            <a:r>
              <a:rPr lang="en-US" sz="2000" dirty="0"/>
              <a:t>, like </a:t>
            </a:r>
            <a:r>
              <a:rPr lang="en-US" sz="2000" b="1" dirty="0"/>
              <a:t>sensory stimulation or background noise</a:t>
            </a:r>
            <a:r>
              <a:rPr lang="en-US" sz="2000" dirty="0"/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 spike activity using raster plots.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FF1E01-B61B-B1A7-E834-956D6157D132}"/>
              </a:ext>
            </a:extLst>
          </p:cNvPr>
          <p:cNvSpPr txBox="1"/>
          <p:nvPr/>
        </p:nvSpPr>
        <p:spPr>
          <a:xfrm>
            <a:off x="3261360" y="363763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File: izhikevich_network.py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443FE5-4E1C-86F9-BB00-9135050E018D}"/>
              </a:ext>
            </a:extLst>
          </p:cNvPr>
          <p:cNvSpPr txBox="1"/>
          <p:nvPr/>
        </p:nvSpPr>
        <p:spPr>
          <a:xfrm>
            <a:off x="833120" y="4388386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Expected Plots: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network visualization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plot (spike activity)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trace (activity of a single neuron)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logo with a head and a person's head&#10;&#10;Description automatically generated">
            <a:extLst>
              <a:ext uri="{FF2B5EF4-FFF2-40B4-BE49-F238E27FC236}">
                <a16:creationId xmlns:a16="http://schemas.microsoft.com/office/drawing/2014/main" id="{4CEF7EBB-D064-05CE-CF47-EEFBD3B5F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55" y="0"/>
            <a:ext cx="3944645" cy="66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96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6CA835-F831-258A-DF5C-1B5453055DCD}"/>
              </a:ext>
            </a:extLst>
          </p:cNvPr>
          <p:cNvSpPr txBox="1"/>
          <p:nvPr/>
        </p:nvSpPr>
        <p:spPr>
          <a:xfrm>
            <a:off x="538480" y="220901"/>
            <a:ext cx="104648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Hands-on Exercise 2 !! </a:t>
            </a:r>
            <a:r>
              <a:rPr lang="en-US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</a:t>
            </a:r>
            <a:endParaRPr lang="en-US" b="1" i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(For Building a Network of 20 Neurons)</a:t>
            </a:r>
          </a:p>
          <a:p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Increase connectivity: </a:t>
            </a:r>
            <a:r>
              <a:rPr lang="en-US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the connection probability (probability) from 0.1 to 0.5 in IZH-&gt;IZH → How does increased connectivity affect firing patterns?</a:t>
            </a:r>
          </a:p>
          <a:p>
            <a:pPr marL="342900" indent="-342900">
              <a:buFont typeface="+mj-lt"/>
              <a:buAutoNum type="arabicPeriod"/>
            </a:pPr>
            <a:endParaRPr 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synaptic weight: </a:t>
            </a:r>
            <a:r>
              <a:rPr lang="en-US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'weight': 0.005 to 'weight': 0.02 in excitatory synapses → Does stronger synaptic input lead to more synchronized activity?</a:t>
            </a:r>
          </a:p>
          <a:p>
            <a:pPr marL="342900" indent="-342900">
              <a:buFont typeface="+mj-lt"/>
              <a:buAutoNum type="arabicPeriod"/>
            </a:pPr>
            <a:endParaRPr 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number of neurons: </a:t>
            </a:r>
            <a:r>
              <a:rPr lang="en-US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'</a:t>
            </a:r>
            <a:r>
              <a:rPr lang="en-US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numCells</a:t>
            </a:r>
            <a:r>
              <a:rPr lang="en-US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': 20 to '</a:t>
            </a:r>
            <a:r>
              <a:rPr lang="en-US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numCells</a:t>
            </a:r>
            <a:r>
              <a:rPr lang="en-US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': 50 → How does increasing network size influence overall activity and spike rate?</a:t>
            </a:r>
          </a:p>
          <a:p>
            <a:pPr marL="342900" indent="-342900">
              <a:buFont typeface="+mj-lt"/>
              <a:buAutoNum type="arabicPeriod"/>
            </a:pPr>
            <a:endParaRPr 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Modify external input (Poisson stimulation): </a:t>
            </a:r>
            <a:r>
              <a:rPr lang="en-US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rate in </a:t>
            </a:r>
            <a:r>
              <a:rPr lang="en-US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NetStim</a:t>
            </a:r>
            <a:r>
              <a:rPr lang="en-US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100 to 200 Hz → Does higher Poisson input increase or decrease network synchrony?</a:t>
            </a:r>
            <a:endParaRPr lang="en-ID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4E285B-9962-38CE-B560-1FA0D2D38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095995"/>
              </p:ext>
            </p:extLst>
          </p:nvPr>
        </p:nvGraphicFramePr>
        <p:xfrm>
          <a:off x="5709920" y="5137762"/>
          <a:ext cx="6482080" cy="1699988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3241040">
                  <a:extLst>
                    <a:ext uri="{9D8B030D-6E8A-4147-A177-3AD203B41FA5}">
                      <a16:colId xmlns:a16="http://schemas.microsoft.com/office/drawing/2014/main" val="1207120066"/>
                    </a:ext>
                  </a:extLst>
                </a:gridCol>
                <a:gridCol w="3241040">
                  <a:extLst>
                    <a:ext uri="{9D8B030D-6E8A-4147-A177-3AD203B41FA5}">
                      <a16:colId xmlns:a16="http://schemas.microsoft.com/office/drawing/2014/main" val="2024653476"/>
                    </a:ext>
                  </a:extLst>
                </a:gridCol>
              </a:tblGrid>
              <a:tr h="310697">
                <a:tc>
                  <a:txBody>
                    <a:bodyPr/>
                    <a:lstStyle/>
                    <a:p>
                      <a:r>
                        <a:rPr lang="en-ID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 Change</a:t>
                      </a:r>
                      <a:endParaRPr lang="en-ID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Effect</a:t>
                      </a:r>
                      <a:endParaRPr lang="en-ID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14722"/>
                  </a:ext>
                </a:extLst>
              </a:tr>
              <a:tr h="310697">
                <a:tc>
                  <a:txBody>
                    <a:bodyPr/>
                    <a:lstStyle/>
                    <a:p>
                      <a:r>
                        <a:rPr lang="en-ID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connectivity (probability = 0.5)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More neurons connected, increased firing synchrony.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1345774"/>
                  </a:ext>
                </a:extLst>
              </a:tr>
              <a:tr h="310697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synaptic weight (weight = 0.02)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Stronger synaptic transmission, higher activity.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4280440"/>
                  </a:ext>
                </a:extLst>
              </a:tr>
              <a:tr h="310697">
                <a:tc>
                  <a:txBody>
                    <a:bodyPr/>
                    <a:lstStyle/>
                    <a:p>
                      <a:r>
                        <a:rPr lang="en-ID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More neurons (numCells = 50)</a:t>
                      </a:r>
                      <a:endParaRPr lang="en-ID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Larger network, denser activity.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926420"/>
                  </a:ext>
                </a:extLst>
              </a:tr>
              <a:tr h="310697"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Poisson rate (rate = 200 Hz)</a:t>
                      </a: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Increased randomness, more frequent firing.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767783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3BB32D3F-F705-23B9-B2D5-297567F5C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9920" y="4876152"/>
            <a:ext cx="139333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Expected Observations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logo with a head and a person's head&#10;&#10;Description automatically generated">
            <a:extLst>
              <a:ext uri="{FF2B5EF4-FFF2-40B4-BE49-F238E27FC236}">
                <a16:creationId xmlns:a16="http://schemas.microsoft.com/office/drawing/2014/main" id="{B47B8A54-35C9-4CB0-6ED2-9E82BF671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55" y="0"/>
            <a:ext cx="3944645" cy="66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6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A97FD-DE35-344F-45D5-F97203CEE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E3110-CAB3-9E7C-911C-C3239131C922}"/>
              </a:ext>
            </a:extLst>
          </p:cNvPr>
          <p:cNvSpPr txBox="1"/>
          <p:nvPr/>
        </p:nvSpPr>
        <p:spPr>
          <a:xfrm>
            <a:off x="477520" y="416917"/>
            <a:ext cx="7945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Hands-on Exercise 3 - Adding Inhibition to the Network</a:t>
            </a:r>
            <a:endParaRPr lang="en-ID" sz="2400" b="1" i="1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1AF0B5-78F0-CA13-6727-8C59253FBD10}"/>
              </a:ext>
            </a:extLst>
          </p:cNvPr>
          <p:cNvSpPr txBox="1"/>
          <p:nvPr/>
        </p:nvSpPr>
        <p:spPr>
          <a:xfrm>
            <a:off x="355600" y="878582"/>
            <a:ext cx="6096000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10 inhibitory neurons to our existing network.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inhibitory synapses with Exp2Syn.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how inhibition affects firing patterns.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31A0D-8D48-94EB-38FF-F9784FC12CEE}"/>
              </a:ext>
            </a:extLst>
          </p:cNvPr>
          <p:cNvSpPr txBox="1"/>
          <p:nvPr/>
        </p:nvSpPr>
        <p:spPr>
          <a:xfrm>
            <a:off x="6949440" y="520357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File: izhikevich_inhibitory_network.py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36A17-3D1D-BF6B-D894-EC626A1ECC36}"/>
              </a:ext>
            </a:extLst>
          </p:cNvPr>
          <p:cNvSpPr txBox="1"/>
          <p:nvPr/>
        </p:nvSpPr>
        <p:spPr>
          <a:xfrm>
            <a:off x="589280" y="4801960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Expected Changes in Plots: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synchronized firing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excitatory firing rate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realistic spiking pattern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logo with a head and a person's head&#10;&#10;Description automatically generated">
            <a:extLst>
              <a:ext uri="{FF2B5EF4-FFF2-40B4-BE49-F238E27FC236}">
                <a16:creationId xmlns:a16="http://schemas.microsoft.com/office/drawing/2014/main" id="{546AD015-19FD-C644-A3EB-B36CBA17C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55" y="0"/>
            <a:ext cx="3944645" cy="66582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DE3D7F-B279-76FA-997C-77CCEA83B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286951"/>
              </p:ext>
            </p:extLst>
          </p:nvPr>
        </p:nvGraphicFramePr>
        <p:xfrm>
          <a:off x="1183640" y="2634537"/>
          <a:ext cx="9362440" cy="195466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437640">
                  <a:extLst>
                    <a:ext uri="{9D8B030D-6E8A-4147-A177-3AD203B41FA5}">
                      <a16:colId xmlns:a16="http://schemas.microsoft.com/office/drawing/2014/main" val="1929335790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420296515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2569477663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1743669343"/>
                    </a:ext>
                  </a:extLst>
                </a:gridCol>
                <a:gridCol w="1666240">
                  <a:extLst>
                    <a:ext uri="{9D8B030D-6E8A-4147-A177-3AD203B41FA5}">
                      <a16:colId xmlns:a16="http://schemas.microsoft.com/office/drawing/2014/main" val="179296066"/>
                    </a:ext>
                  </a:extLst>
                </a:gridCol>
              </a:tblGrid>
              <a:tr h="544487">
                <a:tc>
                  <a:txBody>
                    <a:bodyPr/>
                    <a:lstStyle/>
                    <a:p>
                      <a:r>
                        <a:rPr lang="en-ID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ID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Neurotransmitter</a:t>
                      </a:r>
                      <a:endParaRPr lang="en-ID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Receptors</a:t>
                      </a:r>
                      <a:endParaRPr lang="en-ID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Effect on Post-Synaptic Neuron</a:t>
                      </a:r>
                      <a:endParaRPr lang="en-ID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 in Code</a:t>
                      </a:r>
                      <a:endParaRPr lang="en-ID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980163"/>
                  </a:ext>
                </a:extLst>
              </a:tr>
              <a:tr h="687773">
                <a:tc>
                  <a:txBody>
                    <a:bodyPr/>
                    <a:lstStyle/>
                    <a:p>
                      <a:r>
                        <a:rPr lang="en-ID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Excitatory</a:t>
                      </a:r>
                      <a:endParaRPr lang="en-ID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Glutamate (Glu)</a:t>
                      </a:r>
                      <a:endParaRPr lang="en-ID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AMPA, NMDA, </a:t>
                      </a:r>
                      <a:r>
                        <a:rPr lang="en-ID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Kainate</a:t>
                      </a:r>
                      <a:r>
                        <a:rPr lang="en-ID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D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mGluRs</a:t>
                      </a:r>
                      <a:endParaRPr lang="en-ID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Depolarization (↑ Na⁺, Ca²⁺ influx) → More likely to fire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'e': 0 in Exp2Syn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7813529"/>
                  </a:ext>
                </a:extLst>
              </a:tr>
              <a:tr h="687773">
                <a:tc>
                  <a:txBody>
                    <a:bodyPr/>
                    <a:lstStyle/>
                    <a:p>
                      <a:r>
                        <a:rPr lang="en-ID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Inhibitory</a:t>
                      </a:r>
                      <a:endParaRPr lang="en-ID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GABA (brain), Glycine (spinal cord)</a:t>
                      </a:r>
                      <a:endParaRPr lang="it-IT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GABA-A, GABA-B, Glycine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Hyperpolarization (↑ Cl⁻ influx) → Less likely to fire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'e': -70 in Exp2Syn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833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2860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1267</Words>
  <Application>Microsoft Office PowerPoint</Application>
  <PresentationFormat>Widescreen</PresentationFormat>
  <Paragraphs>243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Aptos Display</vt:lpstr>
      <vt:lpstr>Arial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arpit  shrimankar</dc:creator>
  <cp:lastModifiedBy>arpit  shrimankar</cp:lastModifiedBy>
  <cp:revision>60</cp:revision>
  <dcterms:created xsi:type="dcterms:W3CDTF">2025-03-11T12:31:01Z</dcterms:created>
  <dcterms:modified xsi:type="dcterms:W3CDTF">2025-03-13T15:29:36Z</dcterms:modified>
</cp:coreProperties>
</file>